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5.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http://bit.ly/SurveyJawn" TargetMode="Externa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lvl1pPr>
              <a:defRPr sz="3200"/>
            </a:lvl1pPr>
          </a:lstStyle>
          <a:p>
            <a:pPr/>
            <a:r>
              <a:t>one of the most common questions I get is on how to get into data science. So I figured it’s about time I gave a talk on the subject. So here’s my talk on making a career in data science.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lvl1pPr>
              <a:defRPr sz="3300"/>
            </a:lvl1pPr>
          </a:lstStyle>
          <a:p>
            <a:pPr/>
            <a:r>
              <a:t>When asked if they could go back in time and focus more time on a particular subject the majority of respondents said they would like to have spent more time on Math skills.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lvl1pPr>
              <a:defRPr sz="3200"/>
            </a:lvl1pPr>
          </a:lstStyle>
          <a:p>
            <a:pPr/>
            <a:r>
              <a:t>what kinds of skills are useful to a data scientist?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lvl1pPr>
              <a:defRPr sz="3100"/>
            </a:lvl1pPr>
          </a:lstStyle>
          <a:p>
            <a:pPr/>
            <a:r>
              <a:t>When asked what kinds of tools they use on a daily basis data scientists overwhelmingly use Python. SQL comes in a close second beating out R. Focusing on these top tools will help ensure you’re prepared for a job in Data Science.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lvl1pPr>
              <a:defRPr sz="2700"/>
            </a:lvl1pPr>
          </a:lstStyle>
          <a:p>
            <a:pPr/>
            <a:r>
              <a:t>I feel like this chart is trying to tell me something about my survey design abilities. We can see that the vast majority of respondents spend less than 1/4 of their time building models. As a Data Scientist, you should be prepared to spend most of your time doing data manipulation and analysis. If you’re hoping to get into Data Science so that you can build models all day, you’re better off looking for a career as a ML Research Scientist which means you will almost certainly need a PhD with a thesis on Deep Learning. If Data Scientists are unicorns Research Scientists are Uber Unicorns. I’ve known researchers who have sought out these roles at big companies and even for qualified candidates it’s hard to achieve.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lvl1pPr>
              <a:defRPr sz="3100"/>
            </a:lvl1pPr>
          </a:lstStyle>
          <a:p>
            <a:pPr/>
            <a:r>
              <a:t>Speaking of Deep Learning, it’s still not very popular in industry. While it’s useful to have some Deep Learning knowledge to make yourself standout in the crowd, you probably won’t be using it on the job. If you’re looking for a job applying Deep Learning you should probably consider a research position. There are still very few applications where it really makes sense to use Deep Learning. Simple models often get the job done!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lvl1pPr>
              <a:defRPr sz="3200"/>
            </a:lvl1pPr>
          </a:lstStyle>
          <a:p>
            <a:pPr/>
            <a:r>
              <a:t>Alright next I’d like to touch briefly on the importance of having a good portfolio of work. A portfolio will help you stand out from other candidates.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lvl1pPr>
              <a:defRPr sz="3200"/>
            </a:lvl1pPr>
          </a:lstStyle>
          <a:p>
            <a:pPr/>
            <a:r>
              <a:t>Github is an important part of any Data Scientist’s portfolio. Put all your code up on GitHub no matter how crappy you think it is. Having code up on GitHub will give you a leg up on all the candidates with nothing.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lvl1pPr>
              <a:defRPr sz="3300"/>
            </a:lvl1pPr>
          </a:lstStyle>
          <a:p>
            <a:pPr/>
            <a:r>
              <a:t>Having a stackoverflow account where you’ve answered or even asked questions is a great way to make yourself standout to employers. It shows you have both interest and knowledge in the field.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lvl1pPr>
              <a:defRPr sz="3200"/>
            </a:lvl1pPr>
          </a:lstStyle>
          <a:p>
            <a:pPr/>
            <a:r>
              <a:t>Set aside some time to work on personal projects. My favorite project is one where I built a personalized sci-fi book recommender system to help me find new books to read. Which reminds me one of these days I should really put that up on my GitHub!</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lvl1pPr>
              <a:defRPr sz="3300"/>
            </a:lvl1pPr>
          </a:lstStyle>
          <a:p>
            <a:pPr/>
            <a:r>
              <a:t>Alright let’s talk about things that might help you during the job search process.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lvl1pPr>
              <a:defRPr sz="3000"/>
            </a:lvl1pPr>
          </a:lstStyle>
          <a:p>
            <a:pPr/>
            <a:r>
              <a:t>Or so you want to be a Data Scientist?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lvl1pPr>
              <a:defRPr sz="3200"/>
            </a:lvl1pPr>
          </a:lstStyle>
          <a:p>
            <a:pPr/>
            <a:r>
              <a:t>The biggest industry hiring data scientists in Philly seems to be the medical/healthcare industry. This isn’t too surprising, our area is well known for both healthcare and pharmaceutical companies. These companies could be a good place to start looking.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lvl1pPr>
              <a:defRPr sz="3300"/>
            </a:lvl1pPr>
          </a:lstStyle>
          <a:p>
            <a:pPr/>
            <a:r>
              <a:t>Most Data Scientists work in the city with some also in the suburbs. If you live in the suburbs be prepared to commute into center city.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lvl1pPr>
              <a:defRPr sz="3300"/>
            </a:lvl1pPr>
          </a:lstStyle>
          <a:p>
            <a:pPr/>
            <a:r>
              <a:t>When asked where they got their first Data Science job, the majority of respondents said it was at a large company. Large companies tend to have more mature Data Science strategies and bigger budgets so this isn’t too surprising.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lvl1pPr>
              <a:defRPr sz="3100"/>
            </a:lvl1pPr>
          </a:lstStyle>
          <a:p>
            <a:pPr/>
            <a:r>
              <a:t>Everybody knows Indeed, and it’s easy to apply that way. That means the average person who applies to a job on Indeed is, most likely, an average person.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lvl1pPr>
              <a:defRPr sz="3100"/>
            </a:lvl1pPr>
          </a:lstStyle>
          <a:p>
            <a:pPr/>
            <a:r>
              <a:t>it consistently has the most results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lvl1pPr>
              <a:defRPr sz="3100"/>
            </a:lvl1pPr>
          </a:lstStyle>
          <a:p>
            <a:pPr/>
            <a:r>
              <a:t>Networking is a much better way to get an interview than applying online. Not only can you learn more about the opening and the work environment but you’re more likely to be taken seriously. Nepotism at it’s best.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lvl1pPr>
              <a:defRPr sz="3200"/>
            </a:lvl1pPr>
          </a:lstStyle>
          <a:p>
            <a:pPr/>
            <a:r>
              <a:t>the best engineering teams hire through networks and back channels instead of job boards. Check out DataPhilly!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lvl1pPr>
              <a:defRPr sz="3100"/>
            </a:lvl1pPr>
          </a:lstStyle>
          <a:p>
            <a:pPr/>
            <a:r>
              <a:t>Don’t worry too much about the job “requirements.” My current job said that it required a Masters/PhD and look at me now!</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lvl1pPr>
              <a:defRPr sz="3000"/>
            </a:lvl1pPr>
          </a:lstStyle>
          <a:p>
            <a:pPr/>
            <a:r>
              <a:t>Let’s talk about some things to look out for as potential red flags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lvl1pPr>
              <a:defRPr sz="3200"/>
            </a:lvl1pPr>
          </a:lstStyle>
          <a:p>
            <a:pPr/>
            <a:r>
              <a:t>" either because the early stage of their data science effort forces everyone to be a jack of all trades, or because they lack the expertise they need to even know what problems they have, and who can help solve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defRPr sz="3000"/>
            </a:pPr>
            <a:r>
              <a:t>Much of the data presented today is based on a survey I setup specifically for this talk. I ended up with around 150 responses. If you haven’t already filled out the survey you can do so at </a:t>
            </a:r>
            <a:r>
              <a:rPr u="sng">
                <a:hlinkClick r:id="rId3" invalidUrl="" action="" tgtFrame="" tooltip="" history="1" highlightClick="0" endSnd="0"/>
              </a:rPr>
              <a:t>bit.ly/SurveyJawn</a:t>
            </a:r>
            <a:r>
              <a:t>. I’ll be writing the results in more detail on my blog.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lvl1pPr>
              <a:defRPr sz="3200"/>
            </a:lvl1pPr>
          </a:lstStyle>
          <a:p>
            <a:pPr/>
            <a:r>
              <a:t>“AI-savvy companies have enough experience with talent discovery that they don’t need to use formal education, or years of experience, as a proxy for skill.”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lvl1pPr>
              <a:defRPr sz="3200"/>
            </a:lvl1pPr>
          </a:lstStyle>
          <a:p>
            <a:pPr/>
            <a:r>
              <a:t>Let’s talk briefly about what you can do to help prepare for Data Science job interviews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lvl1pPr>
              <a:defRPr sz="3200"/>
            </a:lvl1pPr>
          </a:lstStyle>
          <a:p>
            <a:pPr/>
            <a:r>
              <a:t>Lots of companies will give you either in person or take home data challenges as part of the hiring process. Kaggle can be good practice for these types of interviews.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lvl1pPr>
              <a:defRPr sz="3100"/>
            </a:lvl1pPr>
          </a:lstStyle>
          <a:p>
            <a:pPr/>
            <a:r>
              <a:t>And of course personal projects are a great way to keep your skills fresh.</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lvl1pPr>
              <a:defRPr sz="3100"/>
            </a:lvl1pPr>
          </a:lstStyle>
          <a:p>
            <a:pPr/>
            <a:r>
              <a:t>All right now let’s look at what some of our survey respondents said about the paths they took to becoming data scientists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lvl1pPr>
              <a:defRPr sz="3100"/>
            </a:lvl1pPr>
          </a:lstStyle>
          <a:p>
            <a:pPr/>
            <a:r>
              <a:t>This is a pretty typical path. There’s lots of Physics PhD’s but few tenure track positions. Statistics and modeling are common place in Physics research so these skills are easily transferable to Data Science roles.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lvl1pPr>
              <a:defRPr sz="3200"/>
            </a:lvl1pPr>
          </a:lstStyle>
          <a:p>
            <a:pPr/>
            <a:r>
              <a:t>Again this is a really common experience. When I first met Vicki Boykis she was a Data Analyst at Comcast. You might have to skill up on the job but this is a really good way to transition to a Data Science role.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lvl1pPr>
              <a:defRPr sz="3100"/>
            </a:lvl1pPr>
          </a:lstStyle>
          <a:p>
            <a:pPr/>
            <a:r>
              <a:t>This closely mirrors my own personal experience going from a Software Engineer to a Data Science role.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lvl1pPr>
              <a:defRPr sz="3100"/>
            </a:lvl1pPr>
          </a:lstStyle>
          <a:p>
            <a:pPr/>
            <a:r>
              <a:t>Having a background in stats is definitely useful in making the transition into Data Science.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lvl1pPr>
              <a:defRPr sz="3100"/>
            </a:lvl1pPr>
          </a:lstStyle>
          <a:p>
            <a:pPr/>
            <a:r>
              <a:t>Going back to school can definitely be a good way to transition to Data Science. There are many Data Science programs from reputable universities, many of them accelerated.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lvl1pPr>
              <a:defRPr sz="3000"/>
            </a:lvl1pPr>
          </a:lstStyle>
          <a:p>
            <a:pPr/>
            <a:r>
              <a:t>About 2/3 of respondents are not Data Scientists. But as Vicki Boykis has pointed out, it’s often easier to come into a data science job through the back door. Vicki started off as an Analyst. I used to be a Software Engineer. In my experience almost no one takes a direct path to a Data Science role. So maybe consider an alternative path?</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lvl1pPr>
              <a:defRPr sz="3100"/>
            </a:lvl1pPr>
          </a:lstStyle>
          <a:p>
            <a:pPr/>
            <a:r>
              <a:t>Sometimes becoming a Data Scientist is just as simple as calling yourself a Data Scientist. If the work you’re doing seems to be Data Science work, consider calling it what it is. The official job title will come with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defRPr sz="3100"/>
            </a:pPr>
            <a:r>
              <a:t>Analysts focus on developing insights from data. There are 3x more openings for Analysts than for Data Scientists.</a:t>
            </a:r>
          </a:p>
          <a:p>
            <a:pPr>
              <a:defRPr sz="3100"/>
            </a:pPr>
            <a:r>
              <a:t>Data Engineers focus on collecting data into a useable form for Analysts and Data Scientists. There are 10x more Data Engineer openings than Data Scientist openings.</a:t>
            </a:r>
          </a:p>
          <a:p>
            <a:pPr>
              <a:defRPr sz="3100"/>
            </a:pPr>
            <a:r>
              <a:t>ML Engineers focus on deploying models and optimizing them for production.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lvl1pPr>
              <a:defRPr sz="3100"/>
            </a:lvl1pPr>
          </a:lstStyle>
          <a:p>
            <a:pPr/>
            <a:r>
              <a:t>what kind of education do you need to be a data scientist?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lvl1pPr>
              <a:defRPr sz="3100"/>
            </a:lvl1pPr>
          </a:lstStyle>
          <a:p>
            <a:pPr/>
            <a:r>
              <a:t>Data Scientists are less likely to have a Bachelors and more likely to have a PhD. I assume this is at least partly because many openings list a Masters or PhD as a requirement. It’s probably also self selection. A common theme is someone goes to college for a Physics or other PhD and makes a move to industry because of the competition for tenure track positions. This doesn’t mean you need a PhD to be a Data Scientist but it does mean that you’ll need to work harder to make yourself stand out.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lvl1pPr>
              <a:defRPr sz="3100"/>
            </a:lvl1pPr>
          </a:lstStyle>
          <a:p>
            <a:pPr/>
            <a:r>
              <a:t>Looking at degrees we see that the majority of Data Scientists have a Math or Science degree. How much of this is self selection vs other factors like bias in the hiring process is hard to say. If you have a degree that didn’t focus on Science or Math it certainly can’t hurt to go back to school and get a degree that more focused on Data Science.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lvl1pPr>
              <a:defRPr sz="3100"/>
            </a:lvl1pPr>
          </a:lstStyle>
          <a:p>
            <a:pPr/>
            <a:r>
              <a:t>Interestingly or not we see that Data Scientists attribute their college degrees towards helping them prepare for a career in Data Science a lot more than aspiring Data Scientists. Would going back to college be helpful for getting a job in Data Science? It’s hard to say but it probably can’t hurt! Bootcamps on the other hand don’t seem to have any real impact. Maybe they’re still too new for us to measure their impact? Or maybe they’re just a fad?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73100" y="2870200"/>
            <a:ext cx="23050500" cy="4559300"/>
          </a:xfrm>
          <a:prstGeom prst="rect">
            <a:avLst/>
          </a:prstGeom>
        </p:spPr>
        <p:txBody>
          <a:bodyPr anchor="b"/>
          <a:lstStyle/>
          <a:p>
            <a:pPr/>
            <a:r>
              <a:t>Title Text</a:t>
            </a:r>
          </a:p>
        </p:txBody>
      </p:sp>
      <p:sp>
        <p:nvSpPr>
          <p:cNvPr id="12" name="Body Level One…"/>
          <p:cNvSpPr txBox="1"/>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4" name="“Type a quote here.”"/>
          <p:cNvSpPr txBox="1"/>
          <p:nvPr>
            <p:ph type="body" sz="quarter" idx="14"/>
          </p:nvPr>
        </p:nvSpPr>
        <p:spPr>
          <a:xfrm>
            <a:off x="2374900" y="5892800"/>
            <a:ext cx="19621500" cy="8509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2463800" y="736600"/>
            <a:ext cx="19481800" cy="8242300"/>
          </a:xfrm>
          <a:prstGeom prst="rect">
            <a:avLst/>
          </a:prstGeom>
        </p:spPr>
        <p:txBody>
          <a:bodyPr lIns="91439" tIns="45719" rIns="91439" bIns="45719" anchor="t">
            <a:noAutofit/>
          </a:bodyPr>
          <a:lstStyle/>
          <a:p>
            <a:pPr/>
          </a:p>
        </p:txBody>
      </p:sp>
      <p:sp>
        <p:nvSpPr>
          <p:cNvPr id="21" name="Title Text"/>
          <p:cNvSpPr txBox="1"/>
          <p:nvPr>
            <p:ph type="title"/>
          </p:nvPr>
        </p:nvSpPr>
        <p:spPr>
          <a:xfrm>
            <a:off x="2387600" y="9728200"/>
            <a:ext cx="19621500" cy="1803400"/>
          </a:xfrm>
          <a:prstGeom prst="rect">
            <a:avLst/>
          </a:prstGeom>
        </p:spPr>
        <p:txBody>
          <a:bodyPr/>
          <a:lstStyle/>
          <a:p>
            <a:pPr/>
            <a:r>
              <a:t>Title Text</a:t>
            </a:r>
          </a:p>
        </p:txBody>
      </p:sp>
      <p:sp>
        <p:nvSpPr>
          <p:cNvPr id="22" name="Body Level One…"/>
          <p:cNvSpPr txBox="1"/>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673100" y="4572000"/>
            <a:ext cx="23050500" cy="45593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2573000" y="1384300"/>
            <a:ext cx="10045700" cy="10896600"/>
          </a:xfrm>
          <a:prstGeom prst="rect">
            <a:avLst/>
          </a:prstGeom>
        </p:spPr>
        <p:txBody>
          <a:bodyPr lIns="91439" tIns="45719" rIns="91439" bIns="45719" anchor="t">
            <a:noAutofit/>
          </a:bodyPr>
          <a:lstStyle/>
          <a:p>
            <a:pPr/>
          </a:p>
        </p:txBody>
      </p:sp>
      <p:sp>
        <p:nvSpPr>
          <p:cNvPr id="39" name="Title Text"/>
          <p:cNvSpPr txBox="1"/>
          <p:nvPr>
            <p:ph type="title"/>
          </p:nvPr>
        </p:nvSpPr>
        <p:spPr>
          <a:xfrm>
            <a:off x="673100" y="1435100"/>
            <a:ext cx="11049000" cy="5461000"/>
          </a:xfrm>
          <a:prstGeom prst="rect">
            <a:avLst/>
          </a:prstGeom>
        </p:spPr>
        <p:txBody>
          <a:bodyPr anchor="b"/>
          <a:lstStyle/>
          <a:p>
            <a:pPr/>
            <a:r>
              <a:t>Title Text</a:t>
            </a:r>
          </a:p>
        </p:txBody>
      </p:sp>
      <p:sp>
        <p:nvSpPr>
          <p:cNvPr id="40" name="Body Level One…"/>
          <p:cNvSpPr txBox="1"/>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3474700" y="3098800"/>
            <a:ext cx="8712200" cy="10199138"/>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673100" y="3835400"/>
            <a:ext cx="11049000" cy="8864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quarter" idx="13"/>
          </p:nvPr>
        </p:nvSpPr>
        <p:spPr>
          <a:xfrm>
            <a:off x="12407900" y="7074692"/>
            <a:ext cx="11023600" cy="5930901"/>
          </a:xfrm>
          <a:prstGeom prst="rect">
            <a:avLst/>
          </a:prstGeom>
        </p:spPr>
        <p:txBody>
          <a:bodyPr lIns="91439" tIns="45719" rIns="91439" bIns="45719" anchor="t">
            <a:noAutofit/>
          </a:bodyPr>
          <a:lstStyle/>
          <a:p>
            <a:pPr/>
          </a:p>
        </p:txBody>
      </p:sp>
      <p:sp>
        <p:nvSpPr>
          <p:cNvPr id="84" name="Image"/>
          <p:cNvSpPr/>
          <p:nvPr>
            <p:ph type="pic" sz="quarter" idx="14"/>
          </p:nvPr>
        </p:nvSpPr>
        <p:spPr>
          <a:xfrm>
            <a:off x="12420112" y="711992"/>
            <a:ext cx="11023601" cy="5930901"/>
          </a:xfrm>
          <a:prstGeom prst="rect">
            <a:avLst/>
          </a:prstGeom>
        </p:spPr>
        <p:txBody>
          <a:bodyPr lIns="91439" tIns="45719" rIns="91439" bIns="45719" anchor="t">
            <a:noAutofit/>
          </a:bodyPr>
          <a:lstStyle/>
          <a:p>
            <a:pPr/>
          </a:p>
        </p:txBody>
      </p:sp>
      <p:sp>
        <p:nvSpPr>
          <p:cNvPr id="85" name="2-10-superquadro_1631x2178.jpeg"/>
          <p:cNvSpPr/>
          <p:nvPr>
            <p:ph type="pic" idx="15"/>
          </p:nvPr>
        </p:nvSpPr>
        <p:spPr>
          <a:xfrm>
            <a:off x="945745" y="711200"/>
            <a:ext cx="11023601" cy="12293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76099" y="13080999"/>
            <a:ext cx="419101" cy="457201"/>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2.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5.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Making a Career in Data Science"/>
          <p:cNvSpPr txBox="1"/>
          <p:nvPr>
            <p:ph type="ctrTitle"/>
          </p:nvPr>
        </p:nvSpPr>
        <p:spPr>
          <a:prstGeom prst="rect">
            <a:avLst/>
          </a:prstGeom>
        </p:spPr>
        <p:txBody>
          <a:bodyPr/>
          <a:lstStyle/>
          <a:p>
            <a:pPr/>
            <a:r>
              <a:t>Making a Career in Data Science</a:t>
            </a:r>
          </a:p>
        </p:txBody>
      </p:sp>
      <p:sp>
        <p:nvSpPr>
          <p:cNvPr id="120" name="Michael Becker…"/>
          <p:cNvSpPr txBox="1"/>
          <p:nvPr>
            <p:ph type="subTitle" sz="quarter" idx="1"/>
          </p:nvPr>
        </p:nvSpPr>
        <p:spPr>
          <a:prstGeom prst="rect">
            <a:avLst/>
          </a:prstGeom>
        </p:spPr>
        <p:txBody>
          <a:bodyPr/>
          <a:lstStyle/>
          <a:p>
            <a:pPr/>
            <a:r>
              <a:t>Michael Becker</a:t>
            </a:r>
          </a:p>
          <a:p>
            <a:pPr/>
            <a:r>
              <a:t>Senior Data Scientist @ </a:t>
            </a:r>
            <a:r>
              <a:rPr>
                <a:solidFill>
                  <a:srgbClr val="F1F1F3"/>
                </a:solidFill>
              </a:rPr>
              <a:t>Penn Medicine</a:t>
            </a:r>
          </a:p>
        </p:txBody>
      </p:sp>
      <p:pic>
        <p:nvPicPr>
          <p:cNvPr id="121" name="Image" descr="Image"/>
          <p:cNvPicPr>
            <a:picLocks noChangeAspect="1"/>
          </p:cNvPicPr>
          <p:nvPr/>
        </p:nvPicPr>
        <p:blipFill>
          <a:blip r:embed="rId3">
            <a:extLst/>
          </a:blip>
          <a:stretch>
            <a:fillRect/>
          </a:stretch>
        </p:blipFill>
        <p:spPr>
          <a:xfrm>
            <a:off x="13487400" y="8318500"/>
            <a:ext cx="4588241" cy="734119"/>
          </a:xfrm>
          <a:prstGeom prst="rect">
            <a:avLst/>
          </a:prstGeom>
          <a:ln w="12700">
            <a:miter lim="400000"/>
          </a:ln>
        </p:spPr>
      </p:pic>
      <p:pic>
        <p:nvPicPr>
          <p:cNvPr id="122" name="Image" descr="Image"/>
          <p:cNvPicPr>
            <a:picLocks noChangeAspect="1"/>
          </p:cNvPicPr>
          <p:nvPr/>
        </p:nvPicPr>
        <p:blipFill>
          <a:blip r:embed="rId4">
            <a:extLst/>
          </a:blip>
          <a:stretch>
            <a:fillRect/>
          </a:stretch>
        </p:blipFill>
        <p:spPr>
          <a:xfrm>
            <a:off x="10275265" y="1127641"/>
            <a:ext cx="3833470" cy="3833469"/>
          </a:xfrm>
          <a:prstGeom prst="rect">
            <a:avLst/>
          </a:prstGeom>
          <a:ln w="12700">
            <a:miter lim="400000"/>
          </a:ln>
        </p:spPr>
      </p:pic>
      <p:sp>
        <p:nvSpPr>
          <p:cNvPr id="12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24" name="@beckerfuffle"/>
          <p:cNvSpPr txBox="1"/>
          <p:nvPr/>
        </p:nvSpPr>
        <p:spPr>
          <a:xfrm>
            <a:off x="20454296" y="12873192"/>
            <a:ext cx="3939664"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Image" descr="Image"/>
          <p:cNvPicPr>
            <a:picLocks noChangeAspect="1"/>
          </p:cNvPicPr>
          <p:nvPr>
            <p:ph type="pic" idx="13"/>
          </p:nvPr>
        </p:nvPicPr>
        <p:blipFill>
          <a:blip r:embed="rId3">
            <a:extLst/>
          </a:blip>
          <a:srcRect l="0" t="0" r="0" b="0"/>
          <a:stretch>
            <a:fillRect/>
          </a:stretch>
        </p:blipFill>
        <p:spPr>
          <a:xfrm>
            <a:off x="0" y="54146"/>
            <a:ext cx="24384000" cy="11973672"/>
          </a:xfrm>
          <a:prstGeom prst="rect">
            <a:avLst/>
          </a:prstGeom>
        </p:spPr>
      </p:pic>
      <p:sp>
        <p:nvSpPr>
          <p:cNvPr id="18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8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3">
            <a:extLst/>
          </a:blip>
          <a:stretch>
            <a:fillRect/>
          </a:stretch>
        </p:blipFill>
        <p:spPr>
          <a:xfrm>
            <a:off x="0" y="30728"/>
            <a:ext cx="24384000" cy="11973671"/>
          </a:xfrm>
          <a:prstGeom prst="rect">
            <a:avLst/>
          </a:prstGeom>
          <a:ln w="12700">
            <a:miter lim="400000"/>
          </a:ln>
        </p:spPr>
      </p:pic>
      <p:sp>
        <p:nvSpPr>
          <p:cNvPr id="186"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87"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Image" descr="Image"/>
          <p:cNvPicPr>
            <a:picLocks noChangeAspect="1"/>
          </p:cNvPicPr>
          <p:nvPr>
            <p:ph type="pic" idx="13"/>
          </p:nvPr>
        </p:nvPicPr>
        <p:blipFill>
          <a:blip r:embed="rId3">
            <a:extLst/>
          </a:blip>
          <a:srcRect l="0" t="0" r="0" b="0"/>
          <a:stretch>
            <a:fillRect/>
          </a:stretch>
        </p:blipFill>
        <p:spPr>
          <a:xfrm>
            <a:off x="0" y="14571"/>
            <a:ext cx="24384000" cy="11112013"/>
          </a:xfrm>
          <a:prstGeom prst="rect">
            <a:avLst/>
          </a:prstGeom>
        </p:spPr>
      </p:pic>
      <p:sp>
        <p:nvSpPr>
          <p:cNvPr id="192"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93"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Fire_breathing_2_Luc_Viatour.jpg" descr="Fire_breathing_2_Luc_Viatour.jpg"/>
          <p:cNvPicPr>
            <a:picLocks noChangeAspect="1"/>
          </p:cNvPicPr>
          <p:nvPr>
            <p:ph type="pic" idx="13"/>
          </p:nvPr>
        </p:nvPicPr>
        <p:blipFill>
          <a:blip r:embed="rId3">
            <a:extLst/>
          </a:blip>
          <a:srcRect l="0" t="29858" r="0" b="12563"/>
          <a:stretch>
            <a:fillRect/>
          </a:stretch>
        </p:blipFill>
        <p:spPr>
          <a:xfrm>
            <a:off x="2463800" y="736600"/>
            <a:ext cx="19481800" cy="8242300"/>
          </a:xfrm>
          <a:prstGeom prst="rect">
            <a:avLst/>
          </a:prstGeom>
        </p:spPr>
      </p:pic>
      <p:sp>
        <p:nvSpPr>
          <p:cNvPr id="198" name="Skills"/>
          <p:cNvSpPr txBox="1"/>
          <p:nvPr>
            <p:ph type="title"/>
          </p:nvPr>
        </p:nvSpPr>
        <p:spPr>
          <a:prstGeom prst="rect">
            <a:avLst/>
          </a:prstGeom>
        </p:spPr>
        <p:txBody>
          <a:bodyPr/>
          <a:lstStyle/>
          <a:p>
            <a:pPr/>
            <a:r>
              <a:t>Skills</a:t>
            </a:r>
          </a:p>
        </p:txBody>
      </p:sp>
      <p:sp>
        <p:nvSpPr>
          <p:cNvPr id="199" name="Body"/>
          <p:cNvSpPr txBox="1"/>
          <p:nvPr>
            <p:ph type="body" sz="quarter" idx="1"/>
          </p:nvPr>
        </p:nvSpPr>
        <p:spPr>
          <a:prstGeom prst="rect">
            <a:avLst/>
          </a:prstGeom>
        </p:spPr>
        <p:txBody>
          <a:bodyPr/>
          <a:lstStyle/>
          <a:p>
            <a:pPr/>
          </a:p>
        </p:txBody>
      </p:sp>
      <p:sp>
        <p:nvSpPr>
          <p:cNvPr id="200" name="By I, Luc Viatour, CC BY-SA 3.0, commons.wikimedia.org/w/index.php?curid=4632541"/>
          <p:cNvSpPr txBox="1"/>
          <p:nvPr/>
        </p:nvSpPr>
        <p:spPr>
          <a:xfrm>
            <a:off x="14266335" y="8968992"/>
            <a:ext cx="7724404"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By I, Luc Viatour, CC BY-SA 3.0, commons.wikimedia.org/w/index.php?curid=4632541</a:t>
            </a:r>
          </a:p>
        </p:txBody>
      </p:sp>
      <p:sp>
        <p:nvSpPr>
          <p:cNvPr id="201"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02"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Image" descr="Image"/>
          <p:cNvPicPr>
            <a:picLocks noChangeAspect="1"/>
          </p:cNvPicPr>
          <p:nvPr>
            <p:ph type="pic" idx="13"/>
          </p:nvPr>
        </p:nvPicPr>
        <p:blipFill>
          <a:blip r:embed="rId3">
            <a:extLst/>
          </a:blip>
          <a:srcRect l="0" t="0" r="0" b="0"/>
          <a:stretch>
            <a:fillRect/>
          </a:stretch>
        </p:blipFill>
        <p:spPr>
          <a:xfrm>
            <a:off x="0" y="6271"/>
            <a:ext cx="24384000" cy="11599017"/>
          </a:xfrm>
          <a:prstGeom prst="rect">
            <a:avLst/>
          </a:prstGeom>
        </p:spPr>
      </p:pic>
      <p:sp>
        <p:nvSpPr>
          <p:cNvPr id="207"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08"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Image" descr="Image"/>
          <p:cNvPicPr>
            <a:picLocks noChangeAspect="1"/>
          </p:cNvPicPr>
          <p:nvPr/>
        </p:nvPicPr>
        <p:blipFill>
          <a:blip r:embed="rId3">
            <a:extLst/>
          </a:blip>
          <a:srcRect l="0" t="0" r="0" b="0"/>
          <a:stretch>
            <a:fillRect/>
          </a:stretch>
        </p:blipFill>
        <p:spPr>
          <a:xfrm>
            <a:off x="545256" y="70178"/>
            <a:ext cx="23293488" cy="11438178"/>
          </a:xfrm>
          <a:prstGeom prst="rect">
            <a:avLst/>
          </a:prstGeom>
          <a:ln w="12700">
            <a:miter lim="400000"/>
          </a:ln>
        </p:spPr>
      </p:pic>
      <p:sp>
        <p:nvSpPr>
          <p:cNvPr id="21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14"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Image" descr="Image"/>
          <p:cNvPicPr>
            <a:picLocks noChangeAspect="1"/>
          </p:cNvPicPr>
          <p:nvPr>
            <p:ph type="pic" idx="13"/>
          </p:nvPr>
        </p:nvPicPr>
        <p:blipFill>
          <a:blip r:embed="rId3">
            <a:extLst/>
          </a:blip>
          <a:srcRect l="0" t="0" r="0" b="0"/>
          <a:stretch>
            <a:fillRect/>
          </a:stretch>
        </p:blipFill>
        <p:spPr>
          <a:xfrm>
            <a:off x="0" y="16942"/>
            <a:ext cx="24384000" cy="10612109"/>
          </a:xfrm>
          <a:prstGeom prst="rect">
            <a:avLst/>
          </a:prstGeom>
        </p:spPr>
      </p:pic>
      <p:sp>
        <p:nvSpPr>
          <p:cNvPr id="21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2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Image" descr="Image"/>
          <p:cNvPicPr>
            <a:picLocks noChangeAspect="1"/>
          </p:cNvPicPr>
          <p:nvPr>
            <p:ph type="pic" idx="13"/>
          </p:nvPr>
        </p:nvPicPr>
        <p:blipFill>
          <a:blip r:embed="rId3">
            <a:extLst/>
          </a:blip>
          <a:srcRect l="1016" t="133" r="1016" b="133"/>
          <a:stretch>
            <a:fillRect/>
          </a:stretch>
        </p:blipFill>
        <p:spPr>
          <a:xfrm>
            <a:off x="2463799" y="736600"/>
            <a:ext cx="19481801" cy="8242301"/>
          </a:xfrm>
          <a:prstGeom prst="rect">
            <a:avLst/>
          </a:prstGeom>
        </p:spPr>
      </p:pic>
      <p:sp>
        <p:nvSpPr>
          <p:cNvPr id="225" name="PORTFOLIO"/>
          <p:cNvSpPr txBox="1"/>
          <p:nvPr>
            <p:ph type="title"/>
          </p:nvPr>
        </p:nvSpPr>
        <p:spPr>
          <a:prstGeom prst="rect">
            <a:avLst/>
          </a:prstGeom>
        </p:spPr>
        <p:txBody>
          <a:bodyPr/>
          <a:lstStyle/>
          <a:p>
            <a:pPr/>
            <a:r>
              <a:t>PORTFOLIO</a:t>
            </a:r>
          </a:p>
        </p:txBody>
      </p:sp>
      <p:sp>
        <p:nvSpPr>
          <p:cNvPr id="226" name="Body"/>
          <p:cNvSpPr txBox="1"/>
          <p:nvPr>
            <p:ph type="body" sz="quarter" idx="1"/>
          </p:nvPr>
        </p:nvSpPr>
        <p:spPr>
          <a:prstGeom prst="rect">
            <a:avLst/>
          </a:prstGeom>
        </p:spPr>
        <p:txBody>
          <a:bodyPr/>
          <a:lstStyle/>
          <a:p>
            <a:pPr/>
          </a:p>
        </p:txBody>
      </p:sp>
      <p:sp>
        <p:nvSpPr>
          <p:cNvPr id="227" name="© Tom White, drib.net"/>
          <p:cNvSpPr txBox="1"/>
          <p:nvPr/>
        </p:nvSpPr>
        <p:spPr>
          <a:xfrm>
            <a:off x="19866654" y="8968992"/>
            <a:ext cx="211421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 Tom White, drib.net</a:t>
            </a:r>
          </a:p>
        </p:txBody>
      </p:sp>
      <p:sp>
        <p:nvSpPr>
          <p:cNvPr id="228"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29"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Image" descr="Image"/>
          <p:cNvPicPr>
            <a:picLocks noChangeAspect="1"/>
          </p:cNvPicPr>
          <p:nvPr>
            <p:ph type="pic" idx="13"/>
          </p:nvPr>
        </p:nvPicPr>
        <p:blipFill>
          <a:blip r:embed="rId3">
            <a:extLst/>
          </a:blip>
          <a:srcRect l="0" t="14564" r="0" b="14564"/>
          <a:stretch>
            <a:fillRect/>
          </a:stretch>
        </p:blipFill>
        <p:spPr>
          <a:prstGeom prst="rect">
            <a:avLst/>
          </a:prstGeom>
        </p:spPr>
      </p:pic>
      <p:sp>
        <p:nvSpPr>
          <p:cNvPr id="234" name="Put everything on GITHUB"/>
          <p:cNvSpPr txBox="1"/>
          <p:nvPr>
            <p:ph type="title"/>
          </p:nvPr>
        </p:nvSpPr>
        <p:spPr>
          <a:prstGeom prst="rect">
            <a:avLst/>
          </a:prstGeom>
        </p:spPr>
        <p:txBody>
          <a:bodyPr/>
          <a:lstStyle/>
          <a:p>
            <a:pPr/>
            <a:r>
              <a:t>Put everything on GITHUB</a:t>
            </a:r>
          </a:p>
        </p:txBody>
      </p:sp>
      <p:sp>
        <p:nvSpPr>
          <p:cNvPr id="235" name="Body"/>
          <p:cNvSpPr txBox="1"/>
          <p:nvPr>
            <p:ph type="body" sz="quarter" idx="1"/>
          </p:nvPr>
        </p:nvSpPr>
        <p:spPr>
          <a:prstGeom prst="rect">
            <a:avLst/>
          </a:prstGeom>
        </p:spPr>
        <p:txBody>
          <a:bodyPr/>
          <a:lstStyle/>
          <a:p>
            <a:pPr/>
          </a:p>
        </p:txBody>
      </p:sp>
      <p:sp>
        <p:nvSpPr>
          <p:cNvPr id="236"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37"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Image" descr="Image"/>
          <p:cNvPicPr>
            <a:picLocks noChangeAspect="1"/>
          </p:cNvPicPr>
          <p:nvPr>
            <p:ph type="pic" idx="13"/>
          </p:nvPr>
        </p:nvPicPr>
        <p:blipFill>
          <a:blip r:embed="rId3">
            <a:extLst/>
          </a:blip>
          <a:srcRect l="65" t="0" r="0" b="47647"/>
          <a:stretch>
            <a:fillRect/>
          </a:stretch>
        </p:blipFill>
        <p:spPr>
          <a:xfrm>
            <a:off x="2463799" y="737404"/>
            <a:ext cx="19469101" cy="8241497"/>
          </a:xfrm>
          <a:prstGeom prst="rect">
            <a:avLst/>
          </a:prstGeom>
        </p:spPr>
      </p:pic>
      <p:sp>
        <p:nvSpPr>
          <p:cNvPr id="242" name="Post on Stackoverflow"/>
          <p:cNvSpPr txBox="1"/>
          <p:nvPr>
            <p:ph type="title"/>
          </p:nvPr>
        </p:nvSpPr>
        <p:spPr>
          <a:prstGeom prst="rect">
            <a:avLst/>
          </a:prstGeom>
        </p:spPr>
        <p:txBody>
          <a:bodyPr/>
          <a:lstStyle/>
          <a:p>
            <a:pPr/>
            <a:r>
              <a:t>Post on Stackoverflow</a:t>
            </a:r>
          </a:p>
        </p:txBody>
      </p:sp>
      <p:sp>
        <p:nvSpPr>
          <p:cNvPr id="243" name="Body"/>
          <p:cNvSpPr txBox="1"/>
          <p:nvPr>
            <p:ph type="body" sz="quarter" idx="1"/>
          </p:nvPr>
        </p:nvSpPr>
        <p:spPr>
          <a:prstGeom prst="rect">
            <a:avLst/>
          </a:prstGeom>
        </p:spPr>
        <p:txBody>
          <a:bodyPr/>
          <a:lstStyle/>
          <a:p>
            <a:pPr/>
          </a:p>
        </p:txBody>
      </p:sp>
      <p:sp>
        <p:nvSpPr>
          <p:cNvPr id="244"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45"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Image" descr="Image"/>
          <p:cNvPicPr>
            <a:picLocks noChangeAspect="1"/>
          </p:cNvPicPr>
          <p:nvPr>
            <p:ph type="pic" idx="13"/>
          </p:nvPr>
        </p:nvPicPr>
        <p:blipFill>
          <a:blip r:embed="rId3">
            <a:extLst/>
          </a:blip>
          <a:srcRect l="0" t="0" r="0" b="0"/>
          <a:stretch>
            <a:fillRect/>
          </a:stretch>
        </p:blipFill>
        <p:spPr>
          <a:xfrm>
            <a:off x="6488509" y="736600"/>
            <a:ext cx="11407140" cy="9534326"/>
          </a:xfrm>
          <a:prstGeom prst="rect">
            <a:avLst/>
          </a:prstGeom>
        </p:spPr>
      </p:pic>
      <p:sp>
        <p:nvSpPr>
          <p:cNvPr id="129" name="So you want to be a Data Scientist?"/>
          <p:cNvSpPr txBox="1"/>
          <p:nvPr>
            <p:ph type="body" sz="quarter" idx="1"/>
          </p:nvPr>
        </p:nvSpPr>
        <p:spPr>
          <a:xfrm>
            <a:off x="2387600" y="10706100"/>
            <a:ext cx="19621500" cy="1600200"/>
          </a:xfrm>
          <a:prstGeom prst="rect">
            <a:avLst/>
          </a:prstGeom>
        </p:spPr>
        <p:txBody>
          <a:bodyPr/>
          <a:lstStyle>
            <a:lvl1pPr>
              <a:defRPr sz="8000"/>
            </a:lvl1pPr>
          </a:lstStyle>
          <a:p>
            <a:pPr/>
            <a:r>
              <a:t>So you want to be a Data Scientist?</a:t>
            </a:r>
          </a:p>
        </p:txBody>
      </p:sp>
      <p:sp>
        <p:nvSpPr>
          <p:cNvPr id="13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3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Personal Projects"/>
          <p:cNvSpPr txBox="1"/>
          <p:nvPr>
            <p:ph type="title"/>
          </p:nvPr>
        </p:nvSpPr>
        <p:spPr>
          <a:prstGeom prst="rect">
            <a:avLst/>
          </a:prstGeom>
        </p:spPr>
        <p:txBody>
          <a:bodyPr/>
          <a:lstStyle/>
          <a:p>
            <a:pPr/>
            <a:r>
              <a:t>Personal Projects</a:t>
            </a:r>
          </a:p>
        </p:txBody>
      </p:sp>
      <p:sp>
        <p:nvSpPr>
          <p:cNvPr id="25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5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Jim_Hutton_Ellery_Queen_1976.jpeg" descr="Jim_Hutton_Ellery_Queen_1976.jpeg"/>
          <p:cNvPicPr>
            <a:picLocks noChangeAspect="1"/>
          </p:cNvPicPr>
          <p:nvPr>
            <p:ph type="pic" idx="13"/>
          </p:nvPr>
        </p:nvPicPr>
        <p:blipFill>
          <a:blip r:embed="rId3">
            <a:extLst/>
          </a:blip>
          <a:srcRect l="0" t="31203" r="0" b="36907"/>
          <a:stretch>
            <a:fillRect/>
          </a:stretch>
        </p:blipFill>
        <p:spPr>
          <a:xfrm>
            <a:off x="2463800" y="736600"/>
            <a:ext cx="19481800" cy="8242300"/>
          </a:xfrm>
          <a:prstGeom prst="rect">
            <a:avLst/>
          </a:prstGeom>
        </p:spPr>
      </p:pic>
      <p:sp>
        <p:nvSpPr>
          <p:cNvPr id="256" name="Job Search"/>
          <p:cNvSpPr txBox="1"/>
          <p:nvPr>
            <p:ph type="title"/>
          </p:nvPr>
        </p:nvSpPr>
        <p:spPr>
          <a:prstGeom prst="rect">
            <a:avLst/>
          </a:prstGeom>
        </p:spPr>
        <p:txBody>
          <a:bodyPr/>
          <a:lstStyle/>
          <a:p>
            <a:pPr/>
            <a:r>
              <a:t>Job Search</a:t>
            </a:r>
          </a:p>
        </p:txBody>
      </p:sp>
      <p:sp>
        <p:nvSpPr>
          <p:cNvPr id="257" name="Body"/>
          <p:cNvSpPr txBox="1"/>
          <p:nvPr>
            <p:ph type="body" sz="quarter" idx="1"/>
          </p:nvPr>
        </p:nvSpPr>
        <p:spPr>
          <a:prstGeom prst="rect">
            <a:avLst/>
          </a:prstGeom>
        </p:spPr>
        <p:txBody>
          <a:bodyPr/>
          <a:lstStyle/>
          <a:p>
            <a:pPr/>
          </a:p>
        </p:txBody>
      </p:sp>
      <p:sp>
        <p:nvSpPr>
          <p:cNvPr id="258"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59"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 descr="Image"/>
          <p:cNvPicPr>
            <a:picLocks noChangeAspect="1"/>
          </p:cNvPicPr>
          <p:nvPr>
            <p:ph type="pic" idx="13"/>
          </p:nvPr>
        </p:nvPicPr>
        <p:blipFill>
          <a:blip r:embed="rId3">
            <a:extLst/>
          </a:blip>
          <a:srcRect l="0" t="0" r="0" b="0"/>
          <a:stretch>
            <a:fillRect/>
          </a:stretch>
        </p:blipFill>
        <p:spPr>
          <a:xfrm>
            <a:off x="0" y="17009"/>
            <a:ext cx="24384000" cy="11973671"/>
          </a:xfrm>
          <a:prstGeom prst="rect">
            <a:avLst/>
          </a:prstGeom>
        </p:spPr>
      </p:pic>
      <p:sp>
        <p:nvSpPr>
          <p:cNvPr id="264"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65"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Image" descr="Image"/>
          <p:cNvPicPr>
            <a:picLocks noChangeAspect="1"/>
          </p:cNvPicPr>
          <p:nvPr>
            <p:ph type="pic" idx="13"/>
          </p:nvPr>
        </p:nvPicPr>
        <p:blipFill>
          <a:blip r:embed="rId3">
            <a:extLst/>
          </a:blip>
          <a:srcRect l="0" t="0" r="0" b="0"/>
          <a:stretch>
            <a:fillRect/>
          </a:stretch>
        </p:blipFill>
        <p:spPr>
          <a:xfrm>
            <a:off x="0" y="4630"/>
            <a:ext cx="24384000" cy="11973671"/>
          </a:xfrm>
          <a:prstGeom prst="rect">
            <a:avLst/>
          </a:prstGeom>
        </p:spPr>
      </p:pic>
      <p:sp>
        <p:nvSpPr>
          <p:cNvPr id="27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7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Image" descr="Image"/>
          <p:cNvPicPr>
            <a:picLocks noChangeAspect="1"/>
          </p:cNvPicPr>
          <p:nvPr>
            <p:ph type="pic" idx="13"/>
          </p:nvPr>
        </p:nvPicPr>
        <p:blipFill>
          <a:blip r:embed="rId3">
            <a:extLst/>
          </a:blip>
          <a:srcRect l="0" t="0" r="0" b="0"/>
          <a:stretch>
            <a:fillRect/>
          </a:stretch>
        </p:blipFill>
        <p:spPr>
          <a:xfrm>
            <a:off x="0" y="17009"/>
            <a:ext cx="24384000" cy="11973671"/>
          </a:xfrm>
          <a:prstGeom prst="rect">
            <a:avLst/>
          </a:prstGeom>
        </p:spPr>
      </p:pic>
      <p:sp>
        <p:nvSpPr>
          <p:cNvPr id="276"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77"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Edouard Harris"/>
          <p:cNvSpPr txBox="1"/>
          <p:nvPr>
            <p:ph type="body" idx="13"/>
          </p:nvPr>
        </p:nvSpPr>
        <p:spPr>
          <a:prstGeom prst="rect">
            <a:avLst/>
          </a:prstGeom>
        </p:spPr>
        <p:txBody>
          <a:bodyPr/>
          <a:lstStyle/>
          <a:p>
            <a:pPr/>
            <a:r>
              <a:t>–Edouard Harris</a:t>
            </a:r>
          </a:p>
        </p:txBody>
      </p:sp>
      <p:sp>
        <p:nvSpPr>
          <p:cNvPr id="282" name="“if you apply for a technical job through Indeed, you’re very unlikely to get anywhere&quot;"/>
          <p:cNvSpPr txBox="1"/>
          <p:nvPr>
            <p:ph type="body" idx="14"/>
          </p:nvPr>
        </p:nvSpPr>
        <p:spPr>
          <a:xfrm>
            <a:off x="2374900" y="5518150"/>
            <a:ext cx="19621500" cy="1600201"/>
          </a:xfrm>
          <a:prstGeom prst="rect">
            <a:avLst/>
          </a:prstGeom>
        </p:spPr>
        <p:txBody>
          <a:bodyPr/>
          <a:lstStyle/>
          <a:p>
            <a:pPr/>
            <a:r>
              <a:t>“if you apply for a technical job through Indeed, you’re very unlikely to get anywhere"</a:t>
            </a:r>
          </a:p>
        </p:txBody>
      </p:sp>
      <p:sp>
        <p:nvSpPr>
          <p:cNvPr id="28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84"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Jeff Hale"/>
          <p:cNvSpPr txBox="1"/>
          <p:nvPr>
            <p:ph type="body" idx="13"/>
          </p:nvPr>
        </p:nvSpPr>
        <p:spPr>
          <a:prstGeom prst="rect">
            <a:avLst/>
          </a:prstGeom>
        </p:spPr>
        <p:txBody>
          <a:bodyPr/>
          <a:lstStyle/>
          <a:p>
            <a:pPr/>
            <a:r>
              <a:t>–Jeff Hale</a:t>
            </a:r>
          </a:p>
        </p:txBody>
      </p:sp>
      <p:sp>
        <p:nvSpPr>
          <p:cNvPr id="289" name="&quot;start with LinkedIn&quot;"/>
          <p:cNvSpPr txBox="1"/>
          <p:nvPr>
            <p:ph type="body" idx="14"/>
          </p:nvPr>
        </p:nvSpPr>
        <p:spPr>
          <a:prstGeom prst="rect">
            <a:avLst/>
          </a:prstGeom>
        </p:spPr>
        <p:txBody>
          <a:bodyPr/>
          <a:lstStyle/>
          <a:p>
            <a:pPr/>
            <a:r>
              <a:t>"start with LinkedIn"</a:t>
            </a:r>
          </a:p>
        </p:txBody>
      </p:sp>
      <p:sp>
        <p:nvSpPr>
          <p:cNvPr id="29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9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chaun Wheeler"/>
          <p:cNvSpPr txBox="1"/>
          <p:nvPr>
            <p:ph type="body" idx="13"/>
          </p:nvPr>
        </p:nvSpPr>
        <p:spPr>
          <a:prstGeom prst="rect">
            <a:avLst/>
          </a:prstGeom>
        </p:spPr>
        <p:txBody>
          <a:bodyPr/>
          <a:lstStyle/>
          <a:p>
            <a:pPr/>
            <a:r>
              <a:t>–Schaun Wheeler</a:t>
            </a:r>
          </a:p>
        </p:txBody>
      </p:sp>
      <p:sp>
        <p:nvSpPr>
          <p:cNvPr id="296" name="&quot;I look on LinkedIn and find if there is anyone in my network that can recommend me&quot;"/>
          <p:cNvSpPr txBox="1"/>
          <p:nvPr>
            <p:ph type="body" idx="14"/>
          </p:nvPr>
        </p:nvSpPr>
        <p:spPr>
          <a:xfrm>
            <a:off x="2374900" y="5518150"/>
            <a:ext cx="19621500" cy="1600201"/>
          </a:xfrm>
          <a:prstGeom prst="rect">
            <a:avLst/>
          </a:prstGeom>
        </p:spPr>
        <p:txBody>
          <a:bodyPr/>
          <a:lstStyle/>
          <a:p>
            <a:pPr/>
            <a:r>
              <a:t>"I look on LinkedIn and find if there is anyone in my network that can recommend me"</a:t>
            </a:r>
          </a:p>
        </p:txBody>
      </p:sp>
      <p:sp>
        <p:nvSpPr>
          <p:cNvPr id="297"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98"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Edouard Harris"/>
          <p:cNvSpPr txBox="1"/>
          <p:nvPr>
            <p:ph type="body" idx="13"/>
          </p:nvPr>
        </p:nvSpPr>
        <p:spPr>
          <a:prstGeom prst="rect">
            <a:avLst/>
          </a:prstGeom>
        </p:spPr>
        <p:txBody>
          <a:bodyPr/>
          <a:lstStyle/>
          <a:p>
            <a:pPr/>
            <a:r>
              <a:t>–Edouard Harris</a:t>
            </a:r>
          </a:p>
        </p:txBody>
      </p:sp>
      <p:sp>
        <p:nvSpPr>
          <p:cNvPr id="303" name="&quot;start embedding yourself in engineer-driven machine learning meetups&quot;"/>
          <p:cNvSpPr txBox="1"/>
          <p:nvPr>
            <p:ph type="body" idx="14"/>
          </p:nvPr>
        </p:nvSpPr>
        <p:spPr>
          <a:prstGeom prst="rect">
            <a:avLst/>
          </a:prstGeom>
        </p:spPr>
        <p:txBody>
          <a:bodyPr/>
          <a:lstStyle/>
          <a:p>
            <a:pPr/>
            <a:r>
              <a:rPr i="1">
                <a:latin typeface="Gill Sans"/>
                <a:ea typeface="Gill Sans"/>
                <a:cs typeface="Gill Sans"/>
                <a:sym typeface="Gill Sans"/>
              </a:rPr>
              <a:t>"</a:t>
            </a:r>
            <a:r>
              <a:t>start embedding yourself in engineer-driven machine learning meetups"</a:t>
            </a:r>
          </a:p>
        </p:txBody>
      </p:sp>
      <p:sp>
        <p:nvSpPr>
          <p:cNvPr id="304"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05"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Jeremie Harris"/>
          <p:cNvSpPr txBox="1"/>
          <p:nvPr>
            <p:ph type="body" idx="13"/>
          </p:nvPr>
        </p:nvSpPr>
        <p:spPr>
          <a:prstGeom prst="rect">
            <a:avLst/>
          </a:prstGeom>
        </p:spPr>
        <p:txBody>
          <a:bodyPr/>
          <a:lstStyle/>
          <a:p>
            <a:pPr/>
            <a:r>
              <a:t>–Jeremie Harris</a:t>
            </a:r>
          </a:p>
        </p:txBody>
      </p:sp>
      <p:sp>
        <p:nvSpPr>
          <p:cNvPr id="310" name="&quot;If you meet 50% of the requirements, that might be enough. If you meet 70%, you’re good to go. If you meet 100%, there’s a good chance you’re overqualified.&quot;"/>
          <p:cNvSpPr txBox="1"/>
          <p:nvPr>
            <p:ph type="body" idx="14"/>
          </p:nvPr>
        </p:nvSpPr>
        <p:spPr>
          <a:xfrm>
            <a:off x="2374900" y="5143500"/>
            <a:ext cx="19621500" cy="2349501"/>
          </a:xfrm>
          <a:prstGeom prst="rect">
            <a:avLst/>
          </a:prstGeom>
        </p:spPr>
        <p:txBody>
          <a:bodyPr/>
          <a:lstStyle/>
          <a:p>
            <a:pPr/>
            <a:r>
              <a:t>"If you meet 50% of the requirements, that might be enough. If you meet 70%, you’re good to go. If you meet 100%, there’s a good chance you’re overqualified."</a:t>
            </a:r>
          </a:p>
        </p:txBody>
      </p:sp>
      <p:sp>
        <p:nvSpPr>
          <p:cNvPr id="311"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12"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What’s in a Job Title?…"/>
          <p:cNvSpPr txBox="1"/>
          <p:nvPr>
            <p:ph type="body" idx="1"/>
          </p:nvPr>
        </p:nvSpPr>
        <p:spPr>
          <a:prstGeom prst="rect">
            <a:avLst/>
          </a:prstGeom>
        </p:spPr>
        <p:txBody>
          <a:bodyPr/>
          <a:lstStyle/>
          <a:p>
            <a:pPr marL="581913" indent="-581913" defTabSz="652145">
              <a:spcBef>
                <a:spcPts val="5100"/>
              </a:spcBef>
              <a:defRPr sz="5056"/>
            </a:pPr>
            <a:r>
              <a:t>What’s in a Job Title?</a:t>
            </a:r>
          </a:p>
          <a:p>
            <a:pPr marL="581913" indent="-581913" defTabSz="652145">
              <a:spcBef>
                <a:spcPts val="5100"/>
              </a:spcBef>
              <a:defRPr sz="5056"/>
            </a:pPr>
            <a:r>
              <a:t>Get Educated</a:t>
            </a:r>
          </a:p>
          <a:p>
            <a:pPr marL="581913" indent="-581913" defTabSz="652145">
              <a:spcBef>
                <a:spcPts val="5100"/>
              </a:spcBef>
              <a:defRPr sz="5056"/>
            </a:pPr>
            <a:r>
              <a:t>Data Science Skills</a:t>
            </a:r>
          </a:p>
          <a:p>
            <a:pPr marL="581913" indent="-581913" defTabSz="652145">
              <a:spcBef>
                <a:spcPts val="5100"/>
              </a:spcBef>
              <a:defRPr sz="5056"/>
            </a:pPr>
            <a:r>
              <a:t>The Portfolio</a:t>
            </a:r>
          </a:p>
          <a:p>
            <a:pPr marL="581913" indent="-581913" defTabSz="652145">
              <a:spcBef>
                <a:spcPts val="5100"/>
              </a:spcBef>
              <a:defRPr sz="5056"/>
            </a:pPr>
            <a:r>
              <a:t>The Job Search</a:t>
            </a:r>
          </a:p>
          <a:p>
            <a:pPr marL="581913" indent="-581913" defTabSz="652145">
              <a:spcBef>
                <a:spcPts val="5100"/>
              </a:spcBef>
              <a:defRPr sz="5056"/>
            </a:pPr>
            <a:r>
              <a:t>Finding a Good Employer</a:t>
            </a:r>
          </a:p>
          <a:p>
            <a:pPr marL="581913" indent="-581913" defTabSz="652145">
              <a:spcBef>
                <a:spcPts val="5100"/>
              </a:spcBef>
              <a:defRPr sz="5056"/>
            </a:pPr>
            <a:r>
              <a:t>Practice Makes Perfect</a:t>
            </a:r>
          </a:p>
          <a:p>
            <a:pPr marL="581913" indent="-581913" defTabSz="652145">
              <a:spcBef>
                <a:spcPts val="5100"/>
              </a:spcBef>
              <a:defRPr sz="5056"/>
            </a:pPr>
            <a:r>
              <a:t>Story Time!</a:t>
            </a:r>
          </a:p>
        </p:txBody>
      </p:sp>
      <p:sp>
        <p:nvSpPr>
          <p:cNvPr id="136"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37"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Image" descr="Image"/>
          <p:cNvPicPr>
            <a:picLocks noChangeAspect="1"/>
          </p:cNvPicPr>
          <p:nvPr>
            <p:ph type="pic" idx="13"/>
          </p:nvPr>
        </p:nvPicPr>
        <p:blipFill>
          <a:blip r:embed="rId3">
            <a:extLst/>
          </a:blip>
          <a:srcRect l="14539" t="0" r="3777" b="0"/>
          <a:stretch>
            <a:fillRect/>
          </a:stretch>
        </p:blipFill>
        <p:spPr>
          <a:xfrm>
            <a:off x="2463800" y="736600"/>
            <a:ext cx="19481801" cy="8242300"/>
          </a:xfrm>
          <a:prstGeom prst="rect">
            <a:avLst/>
          </a:prstGeom>
        </p:spPr>
      </p:pic>
      <p:sp>
        <p:nvSpPr>
          <p:cNvPr id="317" name="RED FLAGS"/>
          <p:cNvSpPr txBox="1"/>
          <p:nvPr>
            <p:ph type="title"/>
          </p:nvPr>
        </p:nvSpPr>
        <p:spPr>
          <a:prstGeom prst="rect">
            <a:avLst/>
          </a:prstGeom>
        </p:spPr>
        <p:txBody>
          <a:bodyPr/>
          <a:lstStyle/>
          <a:p>
            <a:pPr/>
            <a:r>
              <a:t>RED FLAGS</a:t>
            </a:r>
          </a:p>
        </p:txBody>
      </p:sp>
      <p:sp>
        <p:nvSpPr>
          <p:cNvPr id="318" name="Body"/>
          <p:cNvSpPr txBox="1"/>
          <p:nvPr>
            <p:ph type="body" sz="quarter" idx="1"/>
          </p:nvPr>
        </p:nvSpPr>
        <p:spPr>
          <a:prstGeom prst="rect">
            <a:avLst/>
          </a:prstGeom>
        </p:spPr>
        <p:txBody>
          <a:bodyPr/>
          <a:lstStyle/>
          <a:p>
            <a:pPr/>
          </a:p>
        </p:txBody>
      </p:sp>
      <p:sp>
        <p:nvSpPr>
          <p:cNvPr id="31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2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Jeremie Harris"/>
          <p:cNvSpPr txBox="1"/>
          <p:nvPr>
            <p:ph type="body" idx="13"/>
          </p:nvPr>
        </p:nvSpPr>
        <p:spPr>
          <a:prstGeom prst="rect">
            <a:avLst/>
          </a:prstGeom>
        </p:spPr>
        <p:txBody>
          <a:bodyPr/>
          <a:lstStyle/>
          <a:p>
            <a:pPr/>
            <a:r>
              <a:t>–Jeremie Harris</a:t>
            </a:r>
          </a:p>
        </p:txBody>
      </p:sp>
      <p:sp>
        <p:nvSpPr>
          <p:cNvPr id="325" name="&quot;oddly non-specific posting&quot;"/>
          <p:cNvSpPr txBox="1"/>
          <p:nvPr>
            <p:ph type="body" idx="14"/>
          </p:nvPr>
        </p:nvSpPr>
        <p:spPr>
          <a:prstGeom prst="rect">
            <a:avLst/>
          </a:prstGeom>
        </p:spPr>
        <p:txBody>
          <a:bodyPr/>
          <a:lstStyle/>
          <a:p>
            <a:pPr/>
            <a:r>
              <a:t>"oddly non-specific posting"</a:t>
            </a:r>
          </a:p>
        </p:txBody>
      </p:sp>
      <p:sp>
        <p:nvSpPr>
          <p:cNvPr id="326"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27"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Jeremie Harris"/>
          <p:cNvSpPr txBox="1"/>
          <p:nvPr>
            <p:ph type="body" idx="13"/>
          </p:nvPr>
        </p:nvSpPr>
        <p:spPr>
          <a:prstGeom prst="rect">
            <a:avLst/>
          </a:prstGeom>
        </p:spPr>
        <p:txBody>
          <a:bodyPr/>
          <a:lstStyle/>
          <a:p>
            <a:pPr/>
            <a:r>
              <a:t>–Jeremie Harris</a:t>
            </a:r>
          </a:p>
        </p:txBody>
      </p:sp>
      <p:sp>
        <p:nvSpPr>
          <p:cNvPr id="332" name="“a PhD is a decent proxy for skill, if you’re not sure what actual skill looks like.”"/>
          <p:cNvSpPr txBox="1"/>
          <p:nvPr>
            <p:ph type="body" idx="14"/>
          </p:nvPr>
        </p:nvSpPr>
        <p:spPr>
          <a:xfrm>
            <a:off x="2374900" y="5518150"/>
            <a:ext cx="19621500" cy="1600201"/>
          </a:xfrm>
          <a:prstGeom prst="rect">
            <a:avLst/>
          </a:prstGeom>
        </p:spPr>
        <p:txBody>
          <a:bodyPr/>
          <a:lstStyle/>
          <a:p>
            <a:pPr/>
            <a:r>
              <a:t>“a PhD is a decent proxy for skill, if you’re not sure what actual skill looks like.”</a:t>
            </a:r>
          </a:p>
        </p:txBody>
      </p:sp>
      <p:sp>
        <p:nvSpPr>
          <p:cNvPr id="33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34"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8" name="Image" descr="Image"/>
          <p:cNvPicPr>
            <a:picLocks noChangeAspect="1"/>
          </p:cNvPicPr>
          <p:nvPr>
            <p:ph type="pic" idx="13"/>
          </p:nvPr>
        </p:nvPicPr>
        <p:blipFill>
          <a:blip r:embed="rId3">
            <a:extLst/>
          </a:blip>
          <a:srcRect l="0" t="12814" r="0" b="17608"/>
          <a:stretch>
            <a:fillRect/>
          </a:stretch>
        </p:blipFill>
        <p:spPr>
          <a:xfrm>
            <a:off x="2463800" y="736600"/>
            <a:ext cx="19481800" cy="8242301"/>
          </a:xfrm>
          <a:prstGeom prst="rect">
            <a:avLst/>
          </a:prstGeom>
        </p:spPr>
      </p:pic>
      <p:sp>
        <p:nvSpPr>
          <p:cNvPr id="339" name="PRACTICE"/>
          <p:cNvSpPr txBox="1"/>
          <p:nvPr>
            <p:ph type="title"/>
          </p:nvPr>
        </p:nvSpPr>
        <p:spPr>
          <a:prstGeom prst="rect">
            <a:avLst/>
          </a:prstGeom>
        </p:spPr>
        <p:txBody>
          <a:bodyPr/>
          <a:lstStyle/>
          <a:p>
            <a:pPr/>
            <a:r>
              <a:t>PRACTICE</a:t>
            </a:r>
          </a:p>
        </p:txBody>
      </p:sp>
      <p:sp>
        <p:nvSpPr>
          <p:cNvPr id="340" name="Body"/>
          <p:cNvSpPr txBox="1"/>
          <p:nvPr>
            <p:ph type="body" sz="quarter" idx="1"/>
          </p:nvPr>
        </p:nvSpPr>
        <p:spPr>
          <a:prstGeom prst="rect">
            <a:avLst/>
          </a:prstGeom>
        </p:spPr>
        <p:txBody>
          <a:bodyPr/>
          <a:lstStyle/>
          <a:p>
            <a:pPr/>
          </a:p>
        </p:txBody>
      </p:sp>
      <p:sp>
        <p:nvSpPr>
          <p:cNvPr id="341"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42"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Image" descr="Image"/>
          <p:cNvPicPr>
            <a:picLocks noChangeAspect="1"/>
          </p:cNvPicPr>
          <p:nvPr>
            <p:ph type="pic" idx="13"/>
          </p:nvPr>
        </p:nvPicPr>
        <p:blipFill>
          <a:blip r:embed="rId3">
            <a:extLst/>
          </a:blip>
          <a:srcRect l="65" t="0" r="0" b="55847"/>
          <a:stretch>
            <a:fillRect/>
          </a:stretch>
        </p:blipFill>
        <p:spPr>
          <a:xfrm>
            <a:off x="2463799" y="745517"/>
            <a:ext cx="19469101" cy="8233384"/>
          </a:xfrm>
          <a:prstGeom prst="rect">
            <a:avLst/>
          </a:prstGeom>
        </p:spPr>
      </p:pic>
      <p:sp>
        <p:nvSpPr>
          <p:cNvPr id="347" name="Kaggle"/>
          <p:cNvSpPr txBox="1"/>
          <p:nvPr>
            <p:ph type="title"/>
          </p:nvPr>
        </p:nvSpPr>
        <p:spPr>
          <a:prstGeom prst="rect">
            <a:avLst/>
          </a:prstGeom>
        </p:spPr>
        <p:txBody>
          <a:bodyPr/>
          <a:lstStyle/>
          <a:p>
            <a:pPr/>
            <a:r>
              <a:t>Kaggle</a:t>
            </a:r>
          </a:p>
        </p:txBody>
      </p:sp>
      <p:sp>
        <p:nvSpPr>
          <p:cNvPr id="348" name="Body"/>
          <p:cNvSpPr txBox="1"/>
          <p:nvPr>
            <p:ph type="body" sz="quarter" idx="1"/>
          </p:nvPr>
        </p:nvSpPr>
        <p:spPr>
          <a:prstGeom prst="rect">
            <a:avLst/>
          </a:prstGeom>
        </p:spPr>
        <p:txBody>
          <a:bodyPr/>
          <a:lstStyle/>
          <a:p>
            <a:pPr/>
          </a:p>
        </p:txBody>
      </p:sp>
      <p:sp>
        <p:nvSpPr>
          <p:cNvPr id="34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5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Personal Projects"/>
          <p:cNvSpPr txBox="1"/>
          <p:nvPr>
            <p:ph type="title"/>
          </p:nvPr>
        </p:nvSpPr>
        <p:spPr>
          <a:prstGeom prst="rect">
            <a:avLst/>
          </a:prstGeom>
        </p:spPr>
        <p:txBody>
          <a:bodyPr/>
          <a:lstStyle/>
          <a:p>
            <a:pPr/>
            <a:r>
              <a:t>Personal Projects</a:t>
            </a:r>
          </a:p>
        </p:txBody>
      </p:sp>
      <p:sp>
        <p:nvSpPr>
          <p:cNvPr id="355"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56"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0" name="Image" descr="Image"/>
          <p:cNvPicPr>
            <a:picLocks noChangeAspect="1"/>
          </p:cNvPicPr>
          <p:nvPr>
            <p:ph type="pic" idx="13"/>
          </p:nvPr>
        </p:nvPicPr>
        <p:blipFill>
          <a:blip r:embed="rId3">
            <a:extLst/>
          </a:blip>
          <a:srcRect l="0" t="7594" r="0" b="28944"/>
          <a:stretch>
            <a:fillRect/>
          </a:stretch>
        </p:blipFill>
        <p:spPr>
          <a:xfrm>
            <a:off x="2463800" y="736599"/>
            <a:ext cx="19481800" cy="8242301"/>
          </a:xfrm>
          <a:prstGeom prst="rect">
            <a:avLst/>
          </a:prstGeom>
        </p:spPr>
      </p:pic>
      <p:sp>
        <p:nvSpPr>
          <p:cNvPr id="361" name="Story Time!"/>
          <p:cNvSpPr txBox="1"/>
          <p:nvPr>
            <p:ph type="title"/>
          </p:nvPr>
        </p:nvSpPr>
        <p:spPr>
          <a:prstGeom prst="rect">
            <a:avLst/>
          </a:prstGeom>
        </p:spPr>
        <p:txBody>
          <a:bodyPr/>
          <a:lstStyle/>
          <a:p>
            <a:pPr/>
            <a:r>
              <a:t>Story Time!</a:t>
            </a:r>
          </a:p>
        </p:txBody>
      </p:sp>
      <p:sp>
        <p:nvSpPr>
          <p:cNvPr id="362" name="Body"/>
          <p:cNvSpPr txBox="1"/>
          <p:nvPr>
            <p:ph type="body" sz="quarter" idx="1"/>
          </p:nvPr>
        </p:nvSpPr>
        <p:spPr>
          <a:prstGeom prst="rect">
            <a:avLst/>
          </a:prstGeom>
        </p:spPr>
        <p:txBody>
          <a:bodyPr/>
          <a:lstStyle/>
          <a:p>
            <a:pPr/>
          </a:p>
        </p:txBody>
      </p:sp>
      <p:sp>
        <p:nvSpPr>
          <p:cNvPr id="36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64"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I got my PhD in Physics in 2018, took ~9 months of networking and interviewing before getting two offers”"/>
          <p:cNvSpPr txBox="1"/>
          <p:nvPr>
            <p:ph type="body" idx="14"/>
          </p:nvPr>
        </p:nvSpPr>
        <p:spPr>
          <a:xfrm>
            <a:off x="2374900" y="5510671"/>
            <a:ext cx="19621500" cy="1615158"/>
          </a:xfrm>
          <a:prstGeom prst="rect">
            <a:avLst/>
          </a:prstGeom>
        </p:spPr>
        <p:txBody>
          <a:bodyPr/>
          <a:lstStyle/>
          <a:p>
            <a:pPr/>
            <a:r>
              <a:t>“</a:t>
            </a:r>
            <a:r>
              <a:rPr b="1">
                <a:latin typeface="Gill Sans"/>
                <a:ea typeface="Gill Sans"/>
                <a:cs typeface="Gill Sans"/>
                <a:sym typeface="Gill Sans"/>
              </a:rPr>
              <a:t>I got my PhD in Physics</a:t>
            </a:r>
            <a:r>
              <a:t> in 2018, took ~9 months of networking and interviewing before getting two offers”</a:t>
            </a:r>
          </a:p>
        </p:txBody>
      </p:sp>
      <p:sp>
        <p:nvSpPr>
          <p:cNvPr id="36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7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I started out more or less as a data analyst, at a company that also had a large data science team. After about 8 months I was able to transition into an entry-level DS role on a team closely related to my analyst work”"/>
          <p:cNvSpPr txBox="1"/>
          <p:nvPr>
            <p:ph type="body" idx="14"/>
          </p:nvPr>
        </p:nvSpPr>
        <p:spPr>
          <a:xfrm>
            <a:off x="2374900" y="4761371"/>
            <a:ext cx="19621500" cy="3113758"/>
          </a:xfrm>
          <a:prstGeom prst="rect">
            <a:avLst/>
          </a:prstGeom>
        </p:spPr>
        <p:txBody>
          <a:bodyPr/>
          <a:lstStyle/>
          <a:p>
            <a:pPr/>
            <a:r>
              <a:t>“I started out more or less as a </a:t>
            </a:r>
            <a:r>
              <a:rPr b="1">
                <a:latin typeface="Gill Sans"/>
                <a:ea typeface="Gill Sans"/>
                <a:cs typeface="Gill Sans"/>
                <a:sym typeface="Gill Sans"/>
              </a:rPr>
              <a:t>data analyst</a:t>
            </a:r>
            <a:r>
              <a:t>, at a company that also had a large data science team. After about 8 months I was able to transition into an entry-level DS role on a team closely related to my analyst work”</a:t>
            </a:r>
          </a:p>
        </p:txBody>
      </p:sp>
      <p:sp>
        <p:nvSpPr>
          <p:cNvPr id="375"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76"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tarted as a Data Engineer, did Science-y projects in my spare time, transitioned internally through an established program.”"/>
          <p:cNvSpPr txBox="1"/>
          <p:nvPr>
            <p:ph type="body" idx="14"/>
          </p:nvPr>
        </p:nvSpPr>
        <p:spPr>
          <a:xfrm>
            <a:off x="2374900" y="5510671"/>
            <a:ext cx="19621500" cy="1615158"/>
          </a:xfrm>
          <a:prstGeom prst="rect">
            <a:avLst/>
          </a:prstGeom>
        </p:spPr>
        <p:txBody>
          <a:bodyPr/>
          <a:lstStyle/>
          <a:p>
            <a:pPr/>
            <a:r>
              <a:t>“Started as a </a:t>
            </a:r>
            <a:r>
              <a:rPr b="1">
                <a:latin typeface="Gill Sans"/>
                <a:ea typeface="Gill Sans"/>
                <a:cs typeface="Gill Sans"/>
                <a:sym typeface="Gill Sans"/>
              </a:rPr>
              <a:t>Data Engineer</a:t>
            </a:r>
            <a:r>
              <a:t>, did Science-y projects in my spare time, transitioned internally through an established program.”</a:t>
            </a:r>
          </a:p>
        </p:txBody>
      </p:sp>
      <p:sp>
        <p:nvSpPr>
          <p:cNvPr id="381"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82"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bit.ly/SurveyJawn"/>
          <p:cNvSpPr txBox="1"/>
          <p:nvPr>
            <p:ph type="subTitle" sz="quarter" idx="1"/>
          </p:nvPr>
        </p:nvSpPr>
        <p:spPr>
          <a:xfrm>
            <a:off x="666750" y="5773693"/>
            <a:ext cx="23050501" cy="2168614"/>
          </a:xfrm>
          <a:prstGeom prst="rect">
            <a:avLst/>
          </a:prstGeom>
        </p:spPr>
        <p:txBody>
          <a:bodyPr/>
          <a:lstStyle>
            <a:lvl1pPr>
              <a:defRPr sz="14100"/>
            </a:lvl1pPr>
          </a:lstStyle>
          <a:p>
            <a:pPr/>
            <a:r>
              <a:t>bit.ly/SurveyJawn</a:t>
            </a:r>
          </a:p>
        </p:txBody>
      </p:sp>
      <p:sp>
        <p:nvSpPr>
          <p:cNvPr id="14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4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I was an epidemiologist and got frustrated at how much data is collected by the government and how little bandwidth they give analysts to be creative with it so I moved into the private industry and figured out how to use my stats background to do that work.”"/>
          <p:cNvSpPr txBox="1"/>
          <p:nvPr>
            <p:ph type="body" idx="14"/>
          </p:nvPr>
        </p:nvSpPr>
        <p:spPr>
          <a:xfrm>
            <a:off x="2374900" y="4753892"/>
            <a:ext cx="19621500" cy="3128716"/>
          </a:xfrm>
          <a:prstGeom prst="rect">
            <a:avLst/>
          </a:prstGeom>
        </p:spPr>
        <p:txBody>
          <a:bodyPr/>
          <a:lstStyle/>
          <a:p>
            <a:pPr/>
            <a:r>
              <a:t>“I was an </a:t>
            </a:r>
            <a:r>
              <a:rPr b="1">
                <a:latin typeface="Gill Sans"/>
                <a:ea typeface="Gill Sans"/>
                <a:cs typeface="Gill Sans"/>
                <a:sym typeface="Gill Sans"/>
              </a:rPr>
              <a:t>epidemiologist</a:t>
            </a:r>
            <a:r>
              <a:t> and got frustrated at how much data is collected by the government and how little bandwidth they give analysts to be creative with it so I moved into the </a:t>
            </a:r>
            <a:r>
              <a:rPr b="1">
                <a:latin typeface="Gill Sans"/>
                <a:ea typeface="Gill Sans"/>
                <a:cs typeface="Gill Sans"/>
                <a:sym typeface="Gill Sans"/>
              </a:rPr>
              <a:t>private industry</a:t>
            </a:r>
            <a:r>
              <a:t> and figured out how to use my stats background to do that work.”</a:t>
            </a:r>
          </a:p>
        </p:txBody>
      </p:sp>
      <p:sp>
        <p:nvSpPr>
          <p:cNvPr id="387"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88"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tarted as a data analyst right after undergrad. It wasn't fulfilling and my career prospects were limited so I went back to school to get my master's in information and data science”"/>
          <p:cNvSpPr txBox="1"/>
          <p:nvPr>
            <p:ph type="body" idx="14"/>
          </p:nvPr>
        </p:nvSpPr>
        <p:spPr>
          <a:xfrm>
            <a:off x="2374900" y="5128542"/>
            <a:ext cx="19621500" cy="2379416"/>
          </a:xfrm>
          <a:prstGeom prst="rect">
            <a:avLst/>
          </a:prstGeom>
        </p:spPr>
        <p:txBody>
          <a:bodyPr/>
          <a:lstStyle/>
          <a:p>
            <a:pPr/>
            <a:r>
              <a:t>“started as a </a:t>
            </a:r>
            <a:r>
              <a:rPr b="1">
                <a:latin typeface="Gill Sans"/>
                <a:ea typeface="Gill Sans"/>
                <a:cs typeface="Gill Sans"/>
                <a:sym typeface="Gill Sans"/>
              </a:rPr>
              <a:t>data analyst</a:t>
            </a:r>
            <a:r>
              <a:t> right after undergrad. It wasn't fulfilling and my career prospects were limited so I </a:t>
            </a:r>
            <a:r>
              <a:rPr b="1">
                <a:latin typeface="Gill Sans"/>
                <a:ea typeface="Gill Sans"/>
                <a:cs typeface="Gill Sans"/>
                <a:sym typeface="Gill Sans"/>
              </a:rPr>
              <a:t>went back to school</a:t>
            </a:r>
            <a:r>
              <a:t> to get my master's in information and data science”</a:t>
            </a:r>
          </a:p>
        </p:txBody>
      </p:sp>
      <p:sp>
        <p:nvSpPr>
          <p:cNvPr id="39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94"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I always considered myself an applied social scientist, and I've been doing data science in some form for 25 years. I call myself a data scientist now because people seem to understand what that means a little better. ”"/>
          <p:cNvSpPr txBox="1"/>
          <p:nvPr>
            <p:ph type="body" idx="14"/>
          </p:nvPr>
        </p:nvSpPr>
        <p:spPr>
          <a:xfrm>
            <a:off x="2374900" y="4746414"/>
            <a:ext cx="19621500" cy="3143672"/>
          </a:xfrm>
          <a:prstGeom prst="rect">
            <a:avLst/>
          </a:prstGeom>
        </p:spPr>
        <p:txBody>
          <a:bodyPr/>
          <a:lstStyle/>
          <a:p>
            <a:pPr/>
            <a:r>
              <a:t>“I always considered myself an </a:t>
            </a:r>
            <a:r>
              <a:rPr b="1">
                <a:latin typeface="Gill Sans"/>
                <a:ea typeface="Gill Sans"/>
                <a:cs typeface="Gill Sans"/>
                <a:sym typeface="Gill Sans"/>
              </a:rPr>
              <a:t>applied social scientist</a:t>
            </a:r>
            <a:r>
              <a:t>, and I've been doing data science in some form for 25 years. I </a:t>
            </a:r>
            <a:r>
              <a:rPr b="1">
                <a:latin typeface="Gill Sans"/>
                <a:ea typeface="Gill Sans"/>
                <a:cs typeface="Gill Sans"/>
                <a:sym typeface="Gill Sans"/>
              </a:rPr>
              <a:t>call myself a data scientist now</a:t>
            </a:r>
            <a:r>
              <a:t> because people seem to understand what that means a little better. ”</a:t>
            </a:r>
          </a:p>
        </p:txBody>
      </p:sp>
      <p:sp>
        <p:nvSpPr>
          <p:cNvPr id="39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40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bit.ly/SurveyJawn…"/>
          <p:cNvSpPr txBox="1"/>
          <p:nvPr>
            <p:ph type="subTitle" sz="half" idx="1"/>
          </p:nvPr>
        </p:nvSpPr>
        <p:spPr>
          <a:xfrm>
            <a:off x="666749" y="4939533"/>
            <a:ext cx="23050501" cy="3836934"/>
          </a:xfrm>
          <a:prstGeom prst="rect">
            <a:avLst/>
          </a:prstGeom>
        </p:spPr>
        <p:txBody>
          <a:bodyPr/>
          <a:lstStyle/>
          <a:p>
            <a:pPr defTabSz="742950">
              <a:defRPr sz="12689"/>
            </a:pPr>
            <a:r>
              <a:t>bit.ly/SurveyJawn</a:t>
            </a:r>
          </a:p>
          <a:p>
            <a:pPr defTabSz="742950">
              <a:defRPr sz="12689"/>
            </a:pPr>
            <a:r>
              <a:t>github.com/mdbecker/datajawn2019</a:t>
            </a:r>
          </a:p>
        </p:txBody>
      </p:sp>
      <p:sp>
        <p:nvSpPr>
          <p:cNvPr id="405"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406"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We’re Hiring!"/>
          <p:cNvSpPr txBox="1"/>
          <p:nvPr>
            <p:ph type="ctrTitle"/>
          </p:nvPr>
        </p:nvSpPr>
        <p:spPr>
          <a:xfrm>
            <a:off x="666750" y="2021697"/>
            <a:ext cx="23050501" cy="1708297"/>
          </a:xfrm>
          <a:prstGeom prst="rect">
            <a:avLst/>
          </a:prstGeom>
        </p:spPr>
        <p:txBody>
          <a:bodyPr/>
          <a:lstStyle/>
          <a:p>
            <a:pPr/>
            <a:r>
              <a:t>We’re Hiring!</a:t>
            </a:r>
          </a:p>
        </p:txBody>
      </p:sp>
      <p:sp>
        <p:nvSpPr>
          <p:cNvPr id="409" name="bit.ly/UPHSData bit.ly/UPHSEngineer"/>
          <p:cNvSpPr txBox="1"/>
          <p:nvPr>
            <p:ph type="subTitle" sz="quarter" idx="1"/>
          </p:nvPr>
        </p:nvSpPr>
        <p:spPr>
          <a:xfrm>
            <a:off x="666750" y="3717293"/>
            <a:ext cx="23050501" cy="2604734"/>
          </a:xfrm>
          <a:prstGeom prst="rect">
            <a:avLst/>
          </a:prstGeom>
        </p:spPr>
        <p:txBody>
          <a:bodyPr/>
          <a:lstStyle/>
          <a:p>
            <a:pPr>
              <a:defRPr sz="8100"/>
            </a:pPr>
            <a:r>
              <a:t>bit.ly/UPHSData</a:t>
            </a:r>
            <a:br/>
            <a:r>
              <a:t>bit.ly/UPHSEngineer</a:t>
            </a:r>
          </a:p>
        </p:txBody>
      </p:sp>
      <p:pic>
        <p:nvPicPr>
          <p:cNvPr id="410" name="Image" descr="Image"/>
          <p:cNvPicPr>
            <a:picLocks noChangeAspect="1"/>
          </p:cNvPicPr>
          <p:nvPr/>
        </p:nvPicPr>
        <p:blipFill>
          <a:blip r:embed="rId2">
            <a:extLst/>
          </a:blip>
          <a:stretch>
            <a:fillRect/>
          </a:stretch>
        </p:blipFill>
        <p:spPr>
          <a:xfrm>
            <a:off x="9864657" y="6302775"/>
            <a:ext cx="4654686" cy="5391528"/>
          </a:xfrm>
          <a:prstGeom prst="rect">
            <a:avLst/>
          </a:prstGeom>
          <a:ln w="12700">
            <a:miter lim="400000"/>
          </a:ln>
        </p:spPr>
      </p:pic>
      <p:sp>
        <p:nvSpPr>
          <p:cNvPr id="411"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412"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Accolade_by_Edmund_Blair_Leighton.jpg" descr="Accolade_by_Edmund_Blair_Leighton.jpg"/>
          <p:cNvPicPr>
            <a:picLocks noChangeAspect="1"/>
          </p:cNvPicPr>
          <p:nvPr>
            <p:ph type="pic" idx="13"/>
          </p:nvPr>
        </p:nvPicPr>
        <p:blipFill>
          <a:blip r:embed="rId2">
            <a:extLst/>
          </a:blip>
          <a:srcRect l="0" t="35782" r="0" b="39583"/>
          <a:stretch>
            <a:fillRect/>
          </a:stretch>
        </p:blipFill>
        <p:spPr>
          <a:xfrm>
            <a:off x="2463800" y="736600"/>
            <a:ext cx="19481800" cy="8242300"/>
          </a:xfrm>
          <a:prstGeom prst="rect">
            <a:avLst/>
          </a:prstGeom>
        </p:spPr>
      </p:pic>
      <p:sp>
        <p:nvSpPr>
          <p:cNvPr id="146" name="TITLES"/>
          <p:cNvSpPr txBox="1"/>
          <p:nvPr>
            <p:ph type="title"/>
          </p:nvPr>
        </p:nvSpPr>
        <p:spPr>
          <a:prstGeom prst="rect">
            <a:avLst/>
          </a:prstGeom>
        </p:spPr>
        <p:txBody>
          <a:bodyPr/>
          <a:lstStyle/>
          <a:p>
            <a:pPr/>
            <a:r>
              <a:t>TITLES</a:t>
            </a:r>
          </a:p>
        </p:txBody>
      </p:sp>
      <p:sp>
        <p:nvSpPr>
          <p:cNvPr id="147" name="Body"/>
          <p:cNvSpPr txBox="1"/>
          <p:nvPr>
            <p:ph type="body" sz="quarter" idx="1"/>
          </p:nvPr>
        </p:nvSpPr>
        <p:spPr>
          <a:prstGeom prst="rect">
            <a:avLst/>
          </a:prstGeom>
        </p:spPr>
        <p:txBody>
          <a:bodyPr/>
          <a:lstStyle/>
          <a:p>
            <a:pPr/>
          </a:p>
        </p:txBody>
      </p:sp>
      <p:sp>
        <p:nvSpPr>
          <p:cNvPr id="148"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49"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ph type="pic" idx="13"/>
          </p:nvPr>
        </p:nvPicPr>
        <p:blipFill>
          <a:blip r:embed="rId3">
            <a:extLst/>
          </a:blip>
          <a:srcRect l="0" t="0" r="0" b="0"/>
          <a:stretch>
            <a:fillRect/>
          </a:stretch>
        </p:blipFill>
        <p:spPr>
          <a:xfrm>
            <a:off x="0" y="29388"/>
            <a:ext cx="24384000" cy="11973671"/>
          </a:xfrm>
          <a:prstGeom prst="rect">
            <a:avLst/>
          </a:prstGeom>
        </p:spPr>
      </p:pic>
      <p:sp>
        <p:nvSpPr>
          <p:cNvPr id="152"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53"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Alternate Roles"/>
          <p:cNvSpPr txBox="1"/>
          <p:nvPr>
            <p:ph type="title"/>
          </p:nvPr>
        </p:nvSpPr>
        <p:spPr>
          <a:prstGeom prst="rect">
            <a:avLst/>
          </a:prstGeom>
        </p:spPr>
        <p:txBody>
          <a:bodyPr/>
          <a:lstStyle/>
          <a:p>
            <a:pPr/>
            <a:r>
              <a:t>Alternate Roles</a:t>
            </a:r>
          </a:p>
        </p:txBody>
      </p:sp>
      <p:sp>
        <p:nvSpPr>
          <p:cNvPr id="158" name="Data Analyst…"/>
          <p:cNvSpPr txBox="1"/>
          <p:nvPr>
            <p:ph type="body" idx="1"/>
          </p:nvPr>
        </p:nvSpPr>
        <p:spPr>
          <a:prstGeom prst="rect">
            <a:avLst/>
          </a:prstGeom>
        </p:spPr>
        <p:txBody>
          <a:bodyPr/>
          <a:lstStyle/>
          <a:p>
            <a:pPr/>
            <a:r>
              <a:t>Data Analyst</a:t>
            </a:r>
          </a:p>
          <a:p>
            <a:pPr/>
            <a:r>
              <a:t>Data Engineer</a:t>
            </a:r>
          </a:p>
          <a:p>
            <a:pPr/>
            <a:r>
              <a:t>Machine Learning Engineer</a:t>
            </a:r>
          </a:p>
        </p:txBody>
      </p:sp>
      <p:sp>
        <p:nvSpPr>
          <p:cNvPr id="15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6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8536426163_761bf95a82_o.jpg" descr="8536426163_761bf95a82_o.jpg"/>
          <p:cNvPicPr>
            <a:picLocks noChangeAspect="1"/>
          </p:cNvPicPr>
          <p:nvPr>
            <p:ph type="pic" idx="13"/>
          </p:nvPr>
        </p:nvPicPr>
        <p:blipFill>
          <a:blip r:embed="rId3">
            <a:extLst/>
          </a:blip>
          <a:srcRect l="0" t="9685" r="0" b="26577"/>
          <a:stretch>
            <a:fillRect/>
          </a:stretch>
        </p:blipFill>
        <p:spPr>
          <a:xfrm>
            <a:off x="2469544" y="736600"/>
            <a:ext cx="19470311" cy="8242300"/>
          </a:xfrm>
          <a:prstGeom prst="rect">
            <a:avLst/>
          </a:prstGeom>
        </p:spPr>
      </p:pic>
      <p:sp>
        <p:nvSpPr>
          <p:cNvPr id="165" name="Education"/>
          <p:cNvSpPr txBox="1"/>
          <p:nvPr>
            <p:ph type="title"/>
          </p:nvPr>
        </p:nvSpPr>
        <p:spPr>
          <a:prstGeom prst="rect">
            <a:avLst/>
          </a:prstGeom>
        </p:spPr>
        <p:txBody>
          <a:bodyPr/>
          <a:lstStyle/>
          <a:p>
            <a:pPr/>
            <a:r>
              <a:t>Education</a:t>
            </a:r>
          </a:p>
        </p:txBody>
      </p:sp>
      <p:sp>
        <p:nvSpPr>
          <p:cNvPr id="166" name="Body"/>
          <p:cNvSpPr txBox="1"/>
          <p:nvPr>
            <p:ph type="body" sz="quarter" idx="1"/>
          </p:nvPr>
        </p:nvSpPr>
        <p:spPr>
          <a:prstGeom prst="rect">
            <a:avLst/>
          </a:prstGeom>
        </p:spPr>
        <p:txBody>
          <a:bodyPr/>
          <a:lstStyle/>
          <a:p>
            <a:pPr/>
          </a:p>
        </p:txBody>
      </p:sp>
      <p:sp>
        <p:nvSpPr>
          <p:cNvPr id="167" name="By Saad Andalib; CC BY 2.0, flickr.com/photos/saadandalib/8536426163"/>
          <p:cNvSpPr txBox="1"/>
          <p:nvPr/>
        </p:nvSpPr>
        <p:spPr>
          <a:xfrm>
            <a:off x="15515358" y="8977663"/>
            <a:ext cx="6493000"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5A5F5E"/>
                </a:solidFill>
              </a:defRPr>
            </a:lvl1pPr>
          </a:lstStyle>
          <a:p>
            <a:pPr/>
            <a:r>
              <a:t>By Saad Andalib; CC BY 2.0, flickr.com/photos/saadandalib/8536426163</a:t>
            </a:r>
          </a:p>
        </p:txBody>
      </p:sp>
      <p:sp>
        <p:nvSpPr>
          <p:cNvPr id="168"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69"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Image" descr="Image"/>
          <p:cNvPicPr>
            <a:picLocks noChangeAspect="1"/>
          </p:cNvPicPr>
          <p:nvPr>
            <p:ph type="pic" idx="13"/>
          </p:nvPr>
        </p:nvPicPr>
        <p:blipFill>
          <a:blip r:embed="rId3">
            <a:extLst/>
          </a:blip>
          <a:srcRect l="0" t="0" r="0" b="0"/>
          <a:stretch>
            <a:fillRect/>
          </a:stretch>
        </p:blipFill>
        <p:spPr>
          <a:xfrm>
            <a:off x="0" y="54146"/>
            <a:ext cx="24384000" cy="11973672"/>
          </a:xfrm>
          <a:prstGeom prst="rect">
            <a:avLst/>
          </a:prstGeom>
        </p:spPr>
      </p:pic>
      <p:sp>
        <p:nvSpPr>
          <p:cNvPr id="174"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75"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